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BA40-8735-4886-8748-80055239DE0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96A0-4B4C-482A-8427-C3ECB4E1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BA40-8735-4886-8748-80055239DE0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96A0-4B4C-482A-8427-C3ECB4E1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BA40-8735-4886-8748-80055239DE0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96A0-4B4C-482A-8427-C3ECB4E1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BA40-8735-4886-8748-80055239DE0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96A0-4B4C-482A-8427-C3ECB4E1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BA40-8735-4886-8748-80055239DE0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96A0-4B4C-482A-8427-C3ECB4E1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BA40-8735-4886-8748-80055239DE0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96A0-4B4C-482A-8427-C3ECB4E1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BA40-8735-4886-8748-80055239DE0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96A0-4B4C-482A-8427-C3ECB4E1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BA40-8735-4886-8748-80055239DE0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96A0-4B4C-482A-8427-C3ECB4E1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BA40-8735-4886-8748-80055239DE0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96A0-4B4C-482A-8427-C3ECB4E1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BA40-8735-4886-8748-80055239DE0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96A0-4B4C-482A-8427-C3ECB4E1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3BA40-8735-4886-8748-80055239DE0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596A0-4B4C-482A-8427-C3ECB4E1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3BA40-8735-4886-8748-80055239DE02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596A0-4B4C-482A-8427-C3ECB4E1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5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“Детский сад № 6 “Радуга” г. Кукмор”</a:t>
            </a:r>
            <a:r>
              <a:rPr lang="tt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Авторская ИКТ игра</a:t>
            </a:r>
            <a:br>
              <a:rPr lang="tt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“Бармак уены”</a:t>
            </a:r>
          </a:p>
          <a:p>
            <a:pPr algn="ctr"/>
            <a:r>
              <a:rPr lang="tt-RU" sz="54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“Пальчиковая игра”</a:t>
            </a:r>
            <a:r>
              <a:rPr lang="tt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Выполнила воспитатель МБДОУ “Детский сад № 6 “Радуга” г. Кукмор”</a:t>
            </a:r>
            <a:b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Рахимуллина Гульнара Хамизулловна </a:t>
            </a:r>
            <a:r>
              <a:rPr lang="ru-RU" sz="5400" dirty="0" smtClean="0"/>
              <a:t/>
            </a:r>
            <a:br>
              <a:rPr lang="ru-RU" sz="5400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3952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:\2 младшая группа\лэпбук умк\солнышко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620688"/>
            <a:ext cx="2213264" cy="2275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907704" y="3244334"/>
            <a:ext cx="64807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6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Булдырдыгыз</a:t>
            </a:r>
            <a:r>
              <a:rPr lang="tt-RU" sz="6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 cstate="print"/>
          <a:srcRect l="8197" t="12460" r="8195" b="3426"/>
          <a:stretch>
            <a:fillRect/>
          </a:stretch>
        </p:blipFill>
        <p:spPr bwMode="auto">
          <a:xfrm>
            <a:off x="2483768" y="908720"/>
            <a:ext cx="364331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787046_31145-700x7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852936"/>
            <a:ext cx="1348656" cy="1299524"/>
          </a:xfrm>
          <a:prstGeom prst="rect">
            <a:avLst/>
          </a:prstGeom>
        </p:spPr>
      </p:pic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04664"/>
            <a:ext cx="1485900" cy="1428750"/>
          </a:xfrm>
          <a:prstGeom prst="rect">
            <a:avLst/>
          </a:prstGeom>
        </p:spPr>
      </p:pic>
      <p:pic>
        <p:nvPicPr>
          <p:cNvPr id="8" name="Рисунок 7" descr="96939330_carrotd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6953166" y="471770"/>
            <a:ext cx="1688976" cy="1266732"/>
          </a:xfrm>
          <a:prstGeom prst="rect">
            <a:avLst/>
          </a:prstGeom>
        </p:spPr>
      </p:pic>
      <p:pic>
        <p:nvPicPr>
          <p:cNvPr id="9" name="Рисунок 8" descr="img_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36296" y="2132856"/>
            <a:ext cx="1179251" cy="1224136"/>
          </a:xfrm>
          <a:prstGeom prst="rect">
            <a:avLst/>
          </a:prstGeom>
        </p:spPr>
      </p:pic>
      <p:pic>
        <p:nvPicPr>
          <p:cNvPr id="10" name="Рисунок 9" descr="1_7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92280" y="3573016"/>
            <a:ext cx="1224136" cy="1224136"/>
          </a:xfrm>
          <a:prstGeom prst="rect">
            <a:avLst/>
          </a:prstGeom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1259632" y="188641"/>
            <a:ext cx="7340352" cy="648072"/>
          </a:xfrm>
        </p:spPr>
        <p:txBody>
          <a:bodyPr>
            <a:normAutofit/>
          </a:bodyPr>
          <a:lstStyle/>
          <a:p>
            <a:r>
              <a:rPr lang="tt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Яшелчәләр</a:t>
            </a:r>
            <a:r>
              <a:rPr lang="tt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одзаголовок 12"/>
          <p:cNvSpPr>
            <a:spLocks noGrp="1"/>
          </p:cNvSpPr>
          <p:nvPr>
            <p:ph type="subTitle" idx="1"/>
          </p:nvPr>
        </p:nvSpPr>
        <p:spPr>
          <a:xfrm>
            <a:off x="251520" y="5157192"/>
            <a:ext cx="8640960" cy="1512168"/>
          </a:xfrm>
          <a:solidFill>
            <a:srgbClr val="66FF33"/>
          </a:solidFill>
        </p:spPr>
        <p:txBody>
          <a:bodyPr>
            <a:normAutofit fontScale="25000" lnSpcReduction="20000"/>
          </a:bodyPr>
          <a:lstStyle/>
          <a:p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Бармак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уены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«Яшелчәләр»</a:t>
            </a:r>
            <a:endParaRPr lang="ru-RU" sz="5600" b="1" dirty="0">
              <a:solidFill>
                <a:schemeClr val="tx1"/>
              </a:solidFill>
              <a:latin typeface="Times New Roman" pitchFamily="16" charset="0"/>
              <a:cs typeface="Times New Roman" pitchFamily="16" charset="0"/>
            </a:endParaRPr>
          </a:p>
          <a:p>
            <a:pPr algn="l"/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1 .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Рәсемдә  нәрсәләр  ясалган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?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Исемнәрен ата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.</a:t>
            </a:r>
          </a:p>
          <a:p>
            <a:pPr algn="l"/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2.Бармак 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уенын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 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кабатла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.</a:t>
            </a:r>
          </a:p>
          <a:p>
            <a:pPr algn="l"/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3.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Шигырьнең  эчтәлегенә 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туры 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китереп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 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бармакларны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 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бөкләп 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бар.</a:t>
            </a:r>
          </a:p>
          <a:p>
            <a:pPr algn="l"/>
            <a:r>
              <a:rPr lang="ru-RU" sz="5600" b="1" u="sng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Үрнәк: 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Бу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бармак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-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кыяр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. 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Бу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бармак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tt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-кәбестә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.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Бу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бармак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- 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кишер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. 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Бу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бармак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 –помидор. Бусы 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сарымсак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 булды.</a:t>
            </a:r>
            <a:r>
              <a:rPr lang="ru-RU" sz="5600" b="1" dirty="0" err="1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Менә кәрзинем тулды</a:t>
            </a:r>
            <a:r>
              <a:rPr lang="ru-RU" sz="5600" b="1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.. </a:t>
            </a:r>
          </a:p>
          <a:p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1115616" y="188641"/>
            <a:ext cx="7268344" cy="720080"/>
          </a:xfrm>
        </p:spPr>
        <p:txBody>
          <a:bodyPr>
            <a:normAutofit fontScale="90000"/>
          </a:bodyPr>
          <a:lstStyle/>
          <a:p>
            <a:r>
              <a:rPr lang="tt-RU" b="1" dirty="0" smtClean="0">
                <a:solidFill>
                  <a:srgbClr val="FF0000"/>
                </a:solidFill>
              </a:rPr>
              <a:t>Уенчыклар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683568" y="4797152"/>
            <a:ext cx="7048872" cy="2060848"/>
          </a:xfrm>
        </p:spPr>
        <p:txBody>
          <a:bodyPr>
            <a:normAutofit/>
          </a:bodyPr>
          <a:lstStyle/>
          <a:p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Бармак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уены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Уенчыклар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Бабай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барабан,	</a:t>
            </a:r>
            <a:r>
              <a:rPr lang="tt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Әни алды сикергеч,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Әби алды бөтерчек,	Ә мин алам  да зур туп,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Әти алды машина,	Уйныйм тупны сикертеп.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 smtClean="0">
              <a:solidFill>
                <a:schemeClr val="tx1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pic>
        <p:nvPicPr>
          <p:cNvPr id="13" name="Рисунок 12" descr="IMG_35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2416553" y="903927"/>
            <a:ext cx="3659610" cy="3381165"/>
          </a:xfrm>
          <a:prstGeom prst="rect">
            <a:avLst/>
          </a:prstGeom>
        </p:spPr>
      </p:pic>
      <p:pic>
        <p:nvPicPr>
          <p:cNvPr id="14" name="Рисунок 13" descr="4327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1600" y="2348880"/>
            <a:ext cx="1274442" cy="1240457"/>
          </a:xfrm>
          <a:prstGeom prst="rect">
            <a:avLst/>
          </a:prstGeom>
        </p:spPr>
      </p:pic>
      <p:pic>
        <p:nvPicPr>
          <p:cNvPr id="15" name="Рисунок 14" descr="074170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3568" y="260648"/>
            <a:ext cx="1537517" cy="1152649"/>
          </a:xfrm>
          <a:prstGeom prst="rect">
            <a:avLst/>
          </a:prstGeom>
        </p:spPr>
      </p:pic>
      <p:pic>
        <p:nvPicPr>
          <p:cNvPr id="16" name="Рисунок 15" descr="mashinka-baby-porsche_enl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32240" y="332656"/>
            <a:ext cx="1558427" cy="1070862"/>
          </a:xfrm>
          <a:prstGeom prst="rect">
            <a:avLst/>
          </a:prstGeom>
        </p:spPr>
      </p:pic>
      <p:pic>
        <p:nvPicPr>
          <p:cNvPr id="17" name="Рисунок 16" descr="f2fd3dddc90911e2aa48005056c00008_4857dc3c25c745f28d075fa20c914067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04248" y="1916832"/>
            <a:ext cx="1340935" cy="1099567"/>
          </a:xfrm>
          <a:prstGeom prst="rect">
            <a:avLst/>
          </a:prstGeom>
        </p:spPr>
      </p:pic>
      <p:pic>
        <p:nvPicPr>
          <p:cNvPr id="18" name="Рисунок 17" descr="40614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32240" y="3284984"/>
            <a:ext cx="1321513" cy="13785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1"/>
            <a:ext cx="7772400" cy="936104"/>
          </a:xfrm>
        </p:spPr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Кошлар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1"/>
          </p:nvPr>
        </p:nvSpPr>
        <p:spPr>
          <a:xfrm>
            <a:off x="539552" y="4581128"/>
            <a:ext cx="7776864" cy="2276872"/>
          </a:xfrm>
        </p:spPr>
        <p:txBody>
          <a:bodyPr>
            <a:normAutofit/>
          </a:bodyPr>
          <a:lstStyle/>
          <a:p>
            <a:pPr algn="l"/>
            <a:r>
              <a:rPr lang="tt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 бармак –чыпчык,            </a:t>
            </a:r>
            <a:r>
              <a:rPr lang="tt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 бусы бик кечкенә,</a:t>
            </a: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tt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Бусы-сыерчык,                       Тимәгез нәниемә,</a:t>
            </a: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tt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Бусы-карлыгач,                       Нәнием –чәнтиемә.</a:t>
            </a: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tt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Бусы –сандугач.</a:t>
            </a: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Содержимое 4" descr="600x600133507662943.jpe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683568" y="692696"/>
            <a:ext cx="1655763" cy="1296987"/>
          </a:xfrm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3" cstate="print"/>
          <a:srcRect l="8197" t="12460" r="8195" b="3426"/>
          <a:stretch>
            <a:fillRect/>
          </a:stretch>
        </p:blipFill>
        <p:spPr bwMode="auto">
          <a:xfrm>
            <a:off x="2699792" y="1124744"/>
            <a:ext cx="364331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78103635_05b41bc2e05bab01fec5869c1d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4288" y="1844824"/>
            <a:ext cx="1548921" cy="1083580"/>
          </a:xfrm>
          <a:prstGeom prst="rect">
            <a:avLst/>
          </a:prstGeom>
        </p:spPr>
      </p:pic>
      <p:pic>
        <p:nvPicPr>
          <p:cNvPr id="7" name="Рисунок 6" descr="792554_origin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08304" y="188640"/>
            <a:ext cx="1219200" cy="1440160"/>
          </a:xfrm>
          <a:prstGeom prst="rect">
            <a:avLst/>
          </a:prstGeom>
        </p:spPr>
      </p:pic>
      <p:pic>
        <p:nvPicPr>
          <p:cNvPr id="8" name="Рисунок 7" descr="204808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2420888"/>
            <a:ext cx="1382965" cy="1584176"/>
          </a:xfrm>
          <a:prstGeom prst="rect">
            <a:avLst/>
          </a:prstGeom>
        </p:spPr>
      </p:pic>
      <p:pic>
        <p:nvPicPr>
          <p:cNvPr id="9" name="Рисунок 8" descr="2zurjgihb6m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04248" y="3212976"/>
            <a:ext cx="1967880" cy="1296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188641"/>
            <a:ext cx="4464496" cy="864095"/>
          </a:xfrm>
        </p:spPr>
        <p:txBody>
          <a:bodyPr>
            <a:normAutofit/>
          </a:bodyPr>
          <a:lstStyle/>
          <a:p>
            <a:r>
              <a:rPr lang="tt-RU" sz="4000" dirty="0" smtClean="0">
                <a:latin typeface="Times New Roman" pitchFamily="18" charset="0"/>
                <a:cs typeface="Times New Roman" pitchFamily="18" charset="0"/>
              </a:rPr>
              <a:t>Кыргый хайваннар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611560" y="5085184"/>
            <a:ext cx="6768752" cy="158417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tt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Баш бармагым бүредер,         Атсыз бармагым- аю,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tt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Имән бармагым-төлке,           Чәнти бармагым –куян,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tt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Урта бармагым-бурсык,          Куянны кая куям?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/>
          </a:p>
        </p:txBody>
      </p:sp>
      <p:pic>
        <p:nvPicPr>
          <p:cNvPr id="5" name="Содержимое 4" descr="77864262_5bbca5e4a06d.pn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7343775" y="4508500"/>
            <a:ext cx="1800225" cy="1512888"/>
          </a:xfrm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3" cstate="print"/>
          <a:srcRect l="8197" t="12460" r="8195" b="3426"/>
          <a:stretch>
            <a:fillRect/>
          </a:stretch>
        </p:blipFill>
        <p:spPr bwMode="auto">
          <a:xfrm>
            <a:off x="2771800" y="980728"/>
            <a:ext cx="364331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0_8043c_31077881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4288" y="2492896"/>
            <a:ext cx="1656184" cy="1800200"/>
          </a:xfrm>
          <a:prstGeom prst="rect">
            <a:avLst/>
          </a:prstGeom>
        </p:spPr>
      </p:pic>
      <p:pic>
        <p:nvPicPr>
          <p:cNvPr id="7" name="Рисунок 6" descr="a1a47638097cf2a1ceb4d08476d85cd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2996952"/>
            <a:ext cx="1584176" cy="1906915"/>
          </a:xfrm>
          <a:prstGeom prst="rect">
            <a:avLst/>
          </a:prstGeom>
        </p:spPr>
      </p:pic>
      <p:pic>
        <p:nvPicPr>
          <p:cNvPr id="8" name="Рисунок 7" descr="ac149b1eb4f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548680"/>
            <a:ext cx="1872209" cy="1656184"/>
          </a:xfrm>
          <a:prstGeom prst="rect">
            <a:avLst/>
          </a:prstGeom>
        </p:spPr>
      </p:pic>
      <p:pic>
        <p:nvPicPr>
          <p:cNvPr id="9" name="Рисунок 8" descr="okino.ua-popalsya-kotoryij-kusalsya-336408-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20272" y="692697"/>
            <a:ext cx="1728192" cy="1584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850106"/>
          </a:xfrm>
        </p:spPr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Җиләк-җимешләр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print"/>
          <a:srcRect l="8197" t="12460" r="8195" b="3426"/>
          <a:stretch>
            <a:fillRect/>
          </a:stretch>
        </p:blipFill>
        <p:spPr bwMode="auto">
          <a:xfrm>
            <a:off x="2771800" y="1052736"/>
            <a:ext cx="364331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0a137433d61a4954df8360e8631ea5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2852936"/>
            <a:ext cx="1728192" cy="1512168"/>
          </a:xfrm>
          <a:prstGeom prst="rect">
            <a:avLst/>
          </a:prstGeom>
        </p:spPr>
      </p:pic>
      <p:pic>
        <p:nvPicPr>
          <p:cNvPr id="7" name="Рисунок 6" descr="73465246_milk20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395536" y="908720"/>
            <a:ext cx="1984576" cy="1584177"/>
          </a:xfrm>
          <a:prstGeom prst="rect">
            <a:avLst/>
          </a:prstGeom>
        </p:spPr>
      </p:pic>
      <p:pic>
        <p:nvPicPr>
          <p:cNvPr id="8" name="Рисунок 7" descr="berry_7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2924944"/>
            <a:ext cx="1828804" cy="1645923"/>
          </a:xfrm>
          <a:prstGeom prst="rect">
            <a:avLst/>
          </a:prstGeom>
        </p:spPr>
      </p:pic>
      <p:pic>
        <p:nvPicPr>
          <p:cNvPr id="9" name="Рисунок 8" descr="BЦGЬRTLE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48264" y="1124744"/>
            <a:ext cx="1828800" cy="1512168"/>
          </a:xfrm>
          <a:prstGeom prst="rect">
            <a:avLst/>
          </a:prstGeom>
        </p:spPr>
      </p:pic>
      <p:pic>
        <p:nvPicPr>
          <p:cNvPr id="10" name="Рисунок 9" descr="picture-77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36296" y="4869160"/>
            <a:ext cx="1368152" cy="1584176"/>
          </a:xfrm>
          <a:prstGeom prst="rect">
            <a:avLst/>
          </a:prstGeom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395536" y="5013176"/>
            <a:ext cx="6624736" cy="158417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t-RU" dirty="0">
                <a:latin typeface="Times New Roman" pitchFamily="18" charset="0"/>
                <a:cs typeface="Times New Roman" pitchFamily="18" charset="0"/>
              </a:rPr>
              <a:t>Баш бармак- балан,              Атсыз бармак –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алма,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dirty="0">
                <a:latin typeface="Times New Roman" pitchFamily="18" charset="0"/>
                <a:cs typeface="Times New Roman" pitchFamily="18" charset="0"/>
              </a:rPr>
              <a:t>Имән бармак-карлыган,     Чәнти бармагым-чия.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Урта 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бармак-бөрлегән,        Кем күбрәк җимеш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җыя</a:t>
            </a:r>
            <a:r>
              <a:rPr lang="tt-RU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562074"/>
          </a:xfrm>
        </p:spPr>
        <p:txBody>
          <a:bodyPr>
            <a:normAutofit fontScale="90000"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Өс киемнәре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5085184"/>
            <a:ext cx="8075240" cy="1368152"/>
          </a:xfrm>
        </p:spPr>
        <p:txBody>
          <a:bodyPr>
            <a:normAutofit fontScale="70000" lnSpcReduction="20000"/>
          </a:bodyPr>
          <a:lstStyle/>
          <a:p>
            <a:r>
              <a:rPr lang="tt-RU" dirty="0"/>
              <a:t>Баш бармак башлык кигән,              Атсыз бармак чалбар кигән,</a:t>
            </a:r>
            <a:endParaRPr lang="ru-RU" dirty="0"/>
          </a:p>
          <a:p>
            <a:r>
              <a:rPr lang="tt-RU" dirty="0"/>
              <a:t>Имән бармак  итәк кигән,                 Чәнти бармагым киенмәгән.</a:t>
            </a:r>
            <a:endParaRPr lang="ru-RU" dirty="0"/>
          </a:p>
          <a:p>
            <a:r>
              <a:rPr lang="tt-RU" dirty="0"/>
              <a:t>Урта бармак зур тун кигән,               Әллә киенә белмәгән?</a:t>
            </a:r>
            <a:endParaRPr lang="ru-RU" dirty="0"/>
          </a:p>
          <a:p>
            <a:r>
              <a:rPr lang="tt-RU" dirty="0"/>
              <a:t> 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print"/>
          <a:srcRect l="8197" t="12460" r="8195" b="3426"/>
          <a:stretch>
            <a:fillRect/>
          </a:stretch>
        </p:blipFill>
        <p:spPr bwMode="auto">
          <a:xfrm>
            <a:off x="2483768" y="908720"/>
            <a:ext cx="364331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3382879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996952"/>
            <a:ext cx="1368152" cy="1517154"/>
          </a:xfrm>
          <a:prstGeom prst="rect">
            <a:avLst/>
          </a:prstGeom>
        </p:spPr>
      </p:pic>
      <p:pic>
        <p:nvPicPr>
          <p:cNvPr id="6" name="Рисунок 5" descr="b8bf4e36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764704"/>
            <a:ext cx="1900808" cy="1490290"/>
          </a:xfrm>
          <a:prstGeom prst="rect">
            <a:avLst/>
          </a:prstGeom>
        </p:spPr>
      </p:pic>
      <p:pic>
        <p:nvPicPr>
          <p:cNvPr id="7" name="Рисунок 6" descr="md_2_shybka_detskaya_ramil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836712"/>
            <a:ext cx="1905000" cy="1704975"/>
          </a:xfrm>
          <a:prstGeom prst="rect">
            <a:avLst/>
          </a:prstGeom>
        </p:spPr>
      </p:pic>
      <p:pic>
        <p:nvPicPr>
          <p:cNvPr id="8" name="Рисунок 7" descr="брюки-детские-для-мальчика-состав-ткани-100-хлопок-джинса-размер-86-цвет-синий-id1893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60232" y="2636912"/>
            <a:ext cx="1872208" cy="22749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634082"/>
          </a:xfrm>
        </p:spPr>
        <p:txBody>
          <a:bodyPr>
            <a:normAutofit fontScale="90000"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Аяк киемнәре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5157192"/>
            <a:ext cx="8352928" cy="144016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t-RU" dirty="0"/>
              <a:t>Баш бармак башмак кигән,              Атсыз бармак сандалидан,</a:t>
            </a:r>
            <a:endParaRPr lang="ru-RU" dirty="0"/>
          </a:p>
          <a:p>
            <a:pPr>
              <a:buNone/>
            </a:pPr>
            <a:r>
              <a:rPr lang="tt-RU" dirty="0"/>
              <a:t>Имән бармак  итектән,                     Ә чәнтием читектән чиккән.</a:t>
            </a:r>
            <a:endParaRPr lang="ru-RU" dirty="0"/>
          </a:p>
          <a:p>
            <a:pPr>
              <a:buNone/>
            </a:pPr>
            <a:r>
              <a:rPr lang="tt-RU" dirty="0"/>
              <a:t>Урта бармак унты тапкан,               Читек киеп биеп киткән!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print"/>
          <a:srcRect l="8197" t="12460" r="8195" b="3426"/>
          <a:stretch>
            <a:fillRect/>
          </a:stretch>
        </p:blipFill>
        <p:spPr bwMode="auto">
          <a:xfrm>
            <a:off x="2483768" y="908720"/>
            <a:ext cx="364331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95841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501008"/>
            <a:ext cx="1895829" cy="1425574"/>
          </a:xfrm>
          <a:prstGeom prst="rect">
            <a:avLst/>
          </a:prstGeom>
        </p:spPr>
      </p:pic>
      <p:pic>
        <p:nvPicPr>
          <p:cNvPr id="6" name="Рисунок 5" descr="bb9ca228ba57a08f3767b6901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764704"/>
            <a:ext cx="2051720" cy="2160240"/>
          </a:xfrm>
          <a:prstGeom prst="rect">
            <a:avLst/>
          </a:prstGeom>
        </p:spPr>
      </p:pic>
      <p:pic>
        <p:nvPicPr>
          <p:cNvPr id="7" name="Рисунок 6" descr="sapogi-zh-tatarski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32240" y="3501008"/>
            <a:ext cx="2065784" cy="1728192"/>
          </a:xfrm>
          <a:prstGeom prst="rect">
            <a:avLst/>
          </a:prstGeom>
        </p:spPr>
      </p:pic>
      <p:pic>
        <p:nvPicPr>
          <p:cNvPr id="8" name="Рисунок 7" descr="7851826bb27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16216" y="0"/>
            <a:ext cx="2193032" cy="1844824"/>
          </a:xfrm>
          <a:prstGeom prst="rect">
            <a:avLst/>
          </a:prstGeom>
        </p:spPr>
      </p:pic>
      <p:pic>
        <p:nvPicPr>
          <p:cNvPr id="9" name="Рисунок 8" descr="tas262-02_b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32240" y="1988840"/>
            <a:ext cx="1905000" cy="12687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490066"/>
          </a:xfrm>
        </p:spPr>
        <p:txBody>
          <a:bodyPr>
            <a:normAutofit fontScale="90000"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Савыт-саба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5301208"/>
            <a:ext cx="8003232" cy="136815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t-RU" b="1" dirty="0">
                <a:latin typeface="Times New Roman" pitchFamily="18" charset="0"/>
                <a:cs typeface="Times New Roman" pitchFamily="18" charset="0"/>
              </a:rPr>
              <a:t>Баш бармак чынаяк ала,        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b="1" dirty="0">
                <a:latin typeface="Times New Roman" pitchFamily="18" charset="0"/>
                <a:cs typeface="Times New Roman" pitchFamily="18" charset="0"/>
              </a:rPr>
              <a:t>Атсыз бармак аш сала,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b="1" dirty="0">
                <a:latin typeface="Times New Roman" pitchFamily="18" charset="0"/>
                <a:cs typeface="Times New Roman" pitchFamily="18" charset="0"/>
              </a:rPr>
              <a:t>Имән бармак - тәлинкә,           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b="1" dirty="0">
                <a:latin typeface="Times New Roman" pitchFamily="18" charset="0"/>
                <a:cs typeface="Times New Roman" pitchFamily="18" charset="0"/>
              </a:rPr>
              <a:t>Чәнти бармагы ала кашык 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b="1" dirty="0">
                <a:latin typeface="Times New Roman" pitchFamily="18" charset="0"/>
                <a:cs typeface="Times New Roman" pitchFamily="18" charset="0"/>
              </a:rPr>
              <a:t>Урта бармак -чәнечке,              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 Утырырга,әйдә,ашык</a:t>
            </a:r>
            <a:r>
              <a:rPr lang="tt-RU" b="1" dirty="0">
                <a:latin typeface="Times New Roman" pitchFamily="18" charset="0"/>
                <a:cs typeface="Times New Roman" pitchFamily="18" charset="0"/>
              </a:rPr>
              <a:t>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 cstate="print"/>
          <a:srcRect l="8197" t="12460" r="8195" b="3426"/>
          <a:stretch>
            <a:fillRect/>
          </a:stretch>
        </p:blipFill>
        <p:spPr bwMode="auto">
          <a:xfrm>
            <a:off x="2411760" y="1340768"/>
            <a:ext cx="364331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4d434a83c3ba993d6644e448699f3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1628800"/>
            <a:ext cx="2293565" cy="1512168"/>
          </a:xfrm>
          <a:prstGeom prst="rect">
            <a:avLst/>
          </a:prstGeom>
        </p:spPr>
      </p:pic>
      <p:pic>
        <p:nvPicPr>
          <p:cNvPr id="6" name="Рисунок 5" descr="1156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395536" y="692696"/>
            <a:ext cx="1656184" cy="1826128"/>
          </a:xfrm>
          <a:prstGeom prst="rect">
            <a:avLst/>
          </a:prstGeom>
        </p:spPr>
      </p:pic>
      <p:pic>
        <p:nvPicPr>
          <p:cNvPr id="7" name="Рисунок 6" descr="12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6228186" y="4005063"/>
            <a:ext cx="1728192" cy="720081"/>
          </a:xfrm>
          <a:prstGeom prst="rect">
            <a:avLst/>
          </a:prstGeom>
        </p:spPr>
      </p:pic>
      <p:pic>
        <p:nvPicPr>
          <p:cNvPr id="8" name="Рисунок 7" descr="a7bbb2756d1302393905aba1db15f61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00192" y="188640"/>
            <a:ext cx="2143125" cy="1259160"/>
          </a:xfrm>
          <a:prstGeom prst="rect">
            <a:avLst/>
          </a:prstGeom>
        </p:spPr>
      </p:pic>
      <p:pic>
        <p:nvPicPr>
          <p:cNvPr id="9" name="Рисунок 8" descr="chashka-detskaya-happy-baby-300-ml-id33996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3501008"/>
            <a:ext cx="1872208" cy="16561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236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Яшелчәләр </vt:lpstr>
      <vt:lpstr>Уенчыклар</vt:lpstr>
      <vt:lpstr>Кошлар</vt:lpstr>
      <vt:lpstr>Кыргый хайваннар</vt:lpstr>
      <vt:lpstr>Җиләк-җимешләр</vt:lpstr>
      <vt:lpstr>Өс киемнәре</vt:lpstr>
      <vt:lpstr>Аяк киемнәре</vt:lpstr>
      <vt:lpstr>Савыт-саба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Яшелчәләр</dc:title>
  <dc:creator>Рита Латыпова</dc:creator>
  <cp:lastModifiedBy>Ильхам</cp:lastModifiedBy>
  <cp:revision>20</cp:revision>
  <dcterms:created xsi:type="dcterms:W3CDTF">2014-02-11T07:37:37Z</dcterms:created>
  <dcterms:modified xsi:type="dcterms:W3CDTF">2018-04-26T12:32:57Z</dcterms:modified>
</cp:coreProperties>
</file>